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67" r:id="rId2"/>
    <p:sldId id="266" r:id="rId3"/>
    <p:sldId id="599" r:id="rId4"/>
    <p:sldId id="597" r:id="rId5"/>
    <p:sldId id="601" r:id="rId6"/>
    <p:sldId id="600" r:id="rId7"/>
    <p:sldId id="546" r:id="rId8"/>
  </p:sldIdLst>
  <p:sldSz cx="12192000" cy="6858000"/>
  <p:notesSz cx="6858000" cy="9144000"/>
  <p:embeddedFontLst>
    <p:embeddedFont>
      <p:font typeface="Constantia" panose="02030602050306030303" pitchFamily="18" charset="0"/>
      <p:regular r:id="rId11"/>
      <p:bold r:id="rId12"/>
      <p:italic r:id="rId13"/>
      <p:boldItalic r:id="rId14"/>
    </p:embeddedFont>
    <p:embeddedFont>
      <p:font typeface="Droid Sans Mono" panose="020B0609030804020204" pitchFamily="49" charset="0"/>
      <p:regular r:id="rId15"/>
    </p:embeddedFont>
    <p:embeddedFont>
      <p:font typeface="나눔스퀘어_ac" panose="020B0600000101010101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배달의민족 도현" panose="020B0600000101010101" pitchFamily="50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E5F1FF"/>
    <a:srgbClr val="E9FFE8"/>
    <a:srgbClr val="FAFAFA"/>
    <a:srgbClr val="FFC000"/>
    <a:srgbClr val="B83D00"/>
    <a:srgbClr val="0000FF"/>
    <a:srgbClr val="EBEBFF"/>
    <a:srgbClr val="CB4A00"/>
    <a:srgbClr val="F1B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8783" autoAdjust="0"/>
  </p:normalViewPr>
  <p:slideViewPr>
    <p:cSldViewPr snapToGrid="0">
      <p:cViewPr varScale="1">
        <p:scale>
          <a:sx n="137" d="100"/>
          <a:sy n="137" d="100"/>
        </p:scale>
        <p:origin x="840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17" d="100"/>
          <a:sy n="117" d="100"/>
        </p:scale>
        <p:origin x="50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DD5BEB4-D962-56C9-211E-8F977B7348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BF1E71-F862-D7FB-63F1-783761B551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D1F44-2F5C-4C8C-B591-4C0F77A51F00}" type="datetimeFigureOut">
              <a:rPr lang="ko-KR" altLang="en-US" smtClean="0"/>
              <a:t>2025-06-08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AF0262-426B-4025-6FD0-C122CB6575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2E99CD-6F65-B161-1963-D8D55E994E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1F81D-CF23-4F78-A62D-F1D574FB80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28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19160-6CF6-4557-BDC1-99CA094415F4}" type="datetimeFigureOut">
              <a:rPr lang="ko-KR" altLang="en-US" smtClean="0"/>
              <a:t>2025-06-08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A1EB3-01E8-40B4-83F7-063188614C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454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A1EB3-01E8-40B4-83F7-063188614C8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437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94290-C229-A357-25A8-1479C750A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B4A4531-670C-60B9-FF69-9CEB99BD5E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76F086F-2F41-790E-D0E6-D0C6FF40A0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0696EC-650D-AE13-A9AD-46CD1CA913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3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B708F-974E-3BCF-6102-109D1E3EC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D1DE14E-20F5-C338-9189-C2A4096DF2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868AD62-6754-4794-2FF4-70286724F4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366391-243C-A422-26A6-27A19A5B74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44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DCCFC-D6CC-7686-EE05-A76A1E6B8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8C8AC79-E2B3-0A43-2E0F-9246E2668A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4CB9350-96D4-5437-E62E-152350692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53335F-5912-1C01-FC5E-FA5F767C07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897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C5457-91A2-0120-7D85-D582597B1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CE496DD-F6A8-11C2-A81E-77BAC7BBE4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13F395-EFC9-1915-A583-74F0A571AA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E84A36-C4E2-EE91-8132-A5AACC51DE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93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B6DE6-0EFC-4D0D-921E-D0A701D7FEA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441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A28014C-B6AA-47F5-B6F9-2D5D3B99CE0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dirty="0">
              <a:sym typeface="배달의민족 도현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EFE0276-244D-43BC-92FD-CC2703FDAFCC}"/>
              </a:ext>
            </a:extLst>
          </p:cNvPr>
          <p:cNvCxnSpPr>
            <a:cxnSpLocks/>
          </p:cNvCxnSpPr>
          <p:nvPr userDrawn="1"/>
        </p:nvCxnSpPr>
        <p:spPr>
          <a:xfrm>
            <a:off x="925792" y="3603109"/>
            <a:ext cx="93485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3915A56-30EE-44A7-B8FB-ABC354C01866}"/>
              </a:ext>
            </a:extLst>
          </p:cNvPr>
          <p:cNvSpPr/>
          <p:nvPr userDrawn="1"/>
        </p:nvSpPr>
        <p:spPr>
          <a:xfrm flipV="1">
            <a:off x="925820" y="3894471"/>
            <a:ext cx="10130341" cy="819868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ACAA15F-F58C-4CBF-9DC0-9855CDC52502}"/>
              </a:ext>
            </a:extLst>
          </p:cNvPr>
          <p:cNvGrpSpPr/>
          <p:nvPr userDrawn="1"/>
        </p:nvGrpSpPr>
        <p:grpSpPr>
          <a:xfrm>
            <a:off x="925792" y="2774625"/>
            <a:ext cx="435836" cy="108000"/>
            <a:chOff x="1387617" y="2538869"/>
            <a:chExt cx="435836" cy="10800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E3070B6-99F8-4993-9353-AA5CA31B1F48}"/>
                </a:ext>
              </a:extLst>
            </p:cNvPr>
            <p:cNvSpPr/>
            <p:nvPr/>
          </p:nvSpPr>
          <p:spPr>
            <a:xfrm>
              <a:off x="1387617" y="2538869"/>
              <a:ext cx="108000" cy="108000"/>
            </a:xfrm>
            <a:prstGeom prst="ellipse">
              <a:avLst/>
            </a:prstGeom>
            <a:solidFill>
              <a:srgbClr val="7735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BEB1B7A-5865-4E76-8EAA-DB937819AB96}"/>
                </a:ext>
              </a:extLst>
            </p:cNvPr>
            <p:cNvSpPr/>
            <p:nvPr/>
          </p:nvSpPr>
          <p:spPr>
            <a:xfrm>
              <a:off x="1551764" y="2538869"/>
              <a:ext cx="108000" cy="108000"/>
            </a:xfrm>
            <a:prstGeom prst="ellipse">
              <a:avLst/>
            </a:prstGeom>
            <a:solidFill>
              <a:srgbClr val="F473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1B76E4E-136F-477A-AA29-C43E5CF53EFB}"/>
                </a:ext>
              </a:extLst>
            </p:cNvPr>
            <p:cNvSpPr/>
            <p:nvPr/>
          </p:nvSpPr>
          <p:spPr>
            <a:xfrm>
              <a:off x="1715453" y="2538869"/>
              <a:ext cx="108000" cy="108000"/>
            </a:xfrm>
            <a:prstGeom prst="ellipse">
              <a:avLst/>
            </a:prstGeom>
            <a:solidFill>
              <a:srgbClr val="F28C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5675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38722C5-0152-4890-9854-60CDBDF958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7CB857D-7882-44EC-8B90-365146442F52}"/>
              </a:ext>
            </a:extLst>
          </p:cNvPr>
          <p:cNvSpPr/>
          <p:nvPr userDrawn="1"/>
        </p:nvSpPr>
        <p:spPr>
          <a:xfrm>
            <a:off x="-385531" y="180007"/>
            <a:ext cx="4161757" cy="6472871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AA4677-F573-4943-A859-B167428CDEEA}"/>
              </a:ext>
            </a:extLst>
          </p:cNvPr>
          <p:cNvSpPr txBox="1"/>
          <p:nvPr userDrawn="1"/>
        </p:nvSpPr>
        <p:spPr>
          <a:xfrm>
            <a:off x="440529" y="652250"/>
            <a:ext cx="3256614" cy="7357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o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e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n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t</a:t>
            </a:r>
            <a:r>
              <a:rPr lang="en-US" altLang="ko-KR" sz="1100" kern="0" dirty="0">
                <a:solidFill>
                  <a:srgbClr val="331608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</a:t>
            </a: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s </a:t>
            </a:r>
            <a:endParaRPr kumimoji="0" lang="ko-Kore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331608"/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45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작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04948" y="726605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346133" y="129042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시작하기 전에</a:t>
            </a:r>
            <a:r>
              <a:rPr lang="en-US" altLang="ko-KR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...</a:t>
            </a:r>
            <a:endParaRPr lang="ko-Kore-KR" altLang="en-US" sz="2800" b="1" kern="1200" dirty="0">
              <a:ln w="12700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40" name="슬라이드 번호 개체 틀 3">
            <a:extLst>
              <a:ext uri="{FF2B5EF4-FFF2-40B4-BE49-F238E27FC236}">
                <a16:creationId xmlns:a16="http://schemas.microsoft.com/office/drawing/2014/main" id="{42793E6B-1A3B-4858-B893-00FE1866F462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562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별 실습 리마인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309769" y="150895"/>
            <a:ext cx="527709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916248" y="133484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팀별 실습 리마인드</a:t>
            </a:r>
          </a:p>
        </p:txBody>
      </p:sp>
      <p:sp>
        <p:nvSpPr>
          <p:cNvPr id="2" name="슬라이드 번호 개체 틀 3">
            <a:extLst>
              <a:ext uri="{FF2B5EF4-FFF2-40B4-BE49-F238E27FC236}">
                <a16:creationId xmlns:a16="http://schemas.microsoft.com/office/drawing/2014/main" id="{C8BE357F-82D5-780B-E73C-1FC99E8EB66C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0810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배리어프리 키오스크 구현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81716" y="150895"/>
            <a:ext cx="58381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916248" y="133484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 err="1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배리어프리</a:t>
            </a:r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키오스크 구현하기</a:t>
            </a:r>
          </a:p>
        </p:txBody>
      </p:sp>
      <p:sp>
        <p:nvSpPr>
          <p:cNvPr id="2" name="슬라이드 번호 개체 틀 3">
            <a:extLst>
              <a:ext uri="{FF2B5EF4-FFF2-40B4-BE49-F238E27FC236}">
                <a16:creationId xmlns:a16="http://schemas.microsoft.com/office/drawing/2014/main" id="{C8BE357F-82D5-780B-E73C-1FC99E8EB66C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124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배리어프리 키오스크 발표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D9E376-8248-4924-BECA-A6C108BA9D3E}"/>
              </a:ext>
            </a:extLst>
          </p:cNvPr>
          <p:cNvSpPr/>
          <p:nvPr userDrawn="1"/>
        </p:nvSpPr>
        <p:spPr>
          <a:xfrm>
            <a:off x="-21919" y="-80467"/>
            <a:ext cx="12235837" cy="7015277"/>
          </a:xfrm>
          <a:prstGeom prst="rect">
            <a:avLst/>
          </a:prstGeom>
          <a:pattFill prst="ltUpDiag">
            <a:fgClr>
              <a:schemeClr val="tx1">
                <a:lumMod val="85000"/>
                <a:lumOff val="15000"/>
              </a:schemeClr>
            </a:fgClr>
            <a:bgClr>
              <a:srgbClr val="7A6560"/>
            </a:bgClr>
          </a:patt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sp>
        <p:nvSpPr>
          <p:cNvPr id="11" name="사각형: 둥근 모서리 2">
            <a:extLst>
              <a:ext uri="{FF2B5EF4-FFF2-40B4-BE49-F238E27FC236}">
                <a16:creationId xmlns:a16="http://schemas.microsoft.com/office/drawing/2014/main" id="{A83C4945-5B5A-468D-91F6-EB440F5017DA}"/>
              </a:ext>
            </a:extLst>
          </p:cNvPr>
          <p:cNvSpPr/>
          <p:nvPr userDrawn="1"/>
        </p:nvSpPr>
        <p:spPr>
          <a:xfrm>
            <a:off x="153619" y="52545"/>
            <a:ext cx="11897050" cy="805214"/>
          </a:xfrm>
          <a:prstGeom prst="roundRect">
            <a:avLst>
              <a:gd name="adj" fmla="val 16762"/>
            </a:avLst>
          </a:prstGeom>
          <a:solidFill>
            <a:srgbClr val="331608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9BD392-31A3-4CF4-9827-7ED3D2D47296}"/>
              </a:ext>
            </a:extLst>
          </p:cNvPr>
          <p:cNvSpPr/>
          <p:nvPr userDrawn="1"/>
        </p:nvSpPr>
        <p:spPr>
          <a:xfrm>
            <a:off x="131673" y="710910"/>
            <a:ext cx="11945721" cy="5706933"/>
          </a:xfrm>
          <a:prstGeom prst="roundRect">
            <a:avLst>
              <a:gd name="adj" fmla="val 2841"/>
            </a:avLst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27">
            <a:extLst>
              <a:ext uri="{FF2B5EF4-FFF2-40B4-BE49-F238E27FC236}">
                <a16:creationId xmlns:a16="http://schemas.microsoft.com/office/drawing/2014/main" id="{EE70C3DF-A1A5-4C8E-A9D9-A6FDBDE5D8CD}"/>
              </a:ext>
            </a:extLst>
          </p:cNvPr>
          <p:cNvSpPr/>
          <p:nvPr userDrawn="1"/>
        </p:nvSpPr>
        <p:spPr>
          <a:xfrm>
            <a:off x="11609343" y="6522952"/>
            <a:ext cx="604575" cy="256472"/>
          </a:xfrm>
          <a:prstGeom prst="roundRect">
            <a:avLst>
              <a:gd name="adj" fmla="val 0"/>
            </a:avLst>
          </a:prstGeom>
          <a:solidFill>
            <a:srgbClr val="554143"/>
          </a:solidFill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txBody>
          <a:bodyPr rot="0" spcFirstLastPara="1" vertOverflow="overflow" horzOverflow="overflow" vert="horz" wrap="square" lIns="59531" tIns="59531" rIns="59531" bIns="59531" numCol="1" spcCol="38100" rtlCol="0" anchor="ctr">
            <a:noAutofit/>
          </a:bodyPr>
          <a:lstStyle/>
          <a:p>
            <a:pPr algn="ctr" defTabSz="684609" hangingPunct="0"/>
            <a:endParaRPr lang="ko-KR" altLang="en-US" sz="2800" kern="0"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Constantia"/>
              <a:sym typeface="배달의민족 도현"/>
            </a:endParaRPr>
          </a:p>
        </p:txBody>
      </p:sp>
      <p:cxnSp>
        <p:nvCxnSpPr>
          <p:cNvPr id="16" name="직선 연결선[R] 10">
            <a:extLst>
              <a:ext uri="{FF2B5EF4-FFF2-40B4-BE49-F238E27FC236}">
                <a16:creationId xmlns:a16="http://schemas.microsoft.com/office/drawing/2014/main" id="{9FDB2667-9261-4F3C-B07A-23C61FC9A122}"/>
              </a:ext>
            </a:extLst>
          </p:cNvPr>
          <p:cNvCxnSpPr/>
          <p:nvPr userDrawn="1"/>
        </p:nvCxnSpPr>
        <p:spPr>
          <a:xfrm>
            <a:off x="356924" y="575110"/>
            <a:ext cx="433958" cy="0"/>
          </a:xfrm>
          <a:prstGeom prst="line">
            <a:avLst/>
          </a:prstGeom>
          <a:ln w="38100">
            <a:solidFill>
              <a:srgbClr val="F28C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489F8F-B0B4-46E2-A97E-2FA862CEE8C3}"/>
              </a:ext>
            </a:extLst>
          </p:cNvPr>
          <p:cNvSpPr txBox="1"/>
          <p:nvPr userDrawn="1"/>
        </p:nvSpPr>
        <p:spPr>
          <a:xfrm>
            <a:off x="278510" y="150895"/>
            <a:ext cx="59022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endParaRPr lang="ko-KR" altLang="en-US" sz="2400" b="1" dirty="0">
              <a:ln w="12700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6E6C2-ED65-4FC9-A3D7-1D6B815ABA6D}"/>
              </a:ext>
            </a:extLst>
          </p:cNvPr>
          <p:cNvSpPr txBox="1"/>
          <p:nvPr userDrawn="1"/>
        </p:nvSpPr>
        <p:spPr>
          <a:xfrm>
            <a:off x="916248" y="133484"/>
            <a:ext cx="7862613" cy="5511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9531" tIns="59531" rIns="59531" bIns="59531" numCol="1" spcCol="38100" rtlCol="0" anchor="ctr">
            <a:spAutoFit/>
          </a:bodyPr>
          <a:lstStyle/>
          <a:p>
            <a:pPr lvl="0" algn="l"/>
            <a:r>
              <a:rPr lang="ko-KR" altLang="en-US" sz="2800" b="1" kern="1200" dirty="0" err="1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배리어프리</a:t>
            </a:r>
            <a:r>
              <a:rPr lang="ko-KR" altLang="en-US" sz="2800" b="1" kern="12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키오스크 발표하기</a:t>
            </a:r>
          </a:p>
        </p:txBody>
      </p:sp>
      <p:sp>
        <p:nvSpPr>
          <p:cNvPr id="2" name="슬라이드 번호 개체 틀 3">
            <a:extLst>
              <a:ext uri="{FF2B5EF4-FFF2-40B4-BE49-F238E27FC236}">
                <a16:creationId xmlns:a16="http://schemas.microsoft.com/office/drawing/2014/main" id="{C8BE357F-82D5-780B-E73C-1FC99E8EB66C}"/>
              </a:ext>
            </a:extLst>
          </p:cNvPr>
          <p:cNvSpPr txBox="1">
            <a:spLocks/>
          </p:cNvSpPr>
          <p:nvPr userDrawn="1"/>
        </p:nvSpPr>
        <p:spPr>
          <a:xfrm>
            <a:off x="11617502" y="6468625"/>
            <a:ext cx="698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0140D06-49F2-4D5F-BE5A-4D36BC1CD237}" type="slidenum">
              <a:rPr lang="ko-KR" altLang="en-US" sz="11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pPr algn="l"/>
              <a:t>‹#›</a:t>
            </a:fld>
            <a:endParaRPr lang="ko-KR" altLang="en-US" sz="11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2471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E2B6B4-D109-B26C-3AB9-DF617DA06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CDF577-0BC5-784C-A378-D527D892C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C35CC3-6410-12A6-9461-B701189058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A85BD-BB8B-4D47-967A-9B0949E643E6}" type="datetimeFigureOut">
              <a:rPr lang="ko-KR" altLang="en-US" smtClean="0"/>
              <a:t>2025-06-08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44A1D9-FFF2-87AA-12CA-1DA457A705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4421C1-538E-69DD-92B0-240CAC27D7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BE429-4064-490E-9523-3E7DA6933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55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70" r:id="rId3"/>
    <p:sldLayoutId id="2147483666" r:id="rId4"/>
    <p:sldLayoutId id="2147483671" r:id="rId5"/>
    <p:sldLayoutId id="2147483672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id="{26D3E4B5-70F4-4BBD-B32E-C2BA936F726F}"/>
              </a:ext>
            </a:extLst>
          </p:cNvPr>
          <p:cNvSpPr txBox="1"/>
          <p:nvPr/>
        </p:nvSpPr>
        <p:spPr>
          <a:xfrm>
            <a:off x="796175" y="2933785"/>
            <a:ext cx="10795603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인공지능과 함께하는 </a:t>
            </a:r>
            <a:r>
              <a:rPr lang="ko-KR" alt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배리어프리</a:t>
            </a: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 키오스크 만들기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8E6DF89-89E9-47D0-883D-02F9D8536562}"/>
              </a:ext>
            </a:extLst>
          </p:cNvPr>
          <p:cNvSpPr txBox="1"/>
          <p:nvPr/>
        </p:nvSpPr>
        <p:spPr>
          <a:xfrm>
            <a:off x="1175881" y="4067808"/>
            <a:ext cx="7045676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ko-KR" altLang="en-US" sz="24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중흥중학교</a:t>
            </a:r>
            <a:endParaRPr lang="en-US" altLang="ko-KR" sz="2400" b="1" kern="1200" dirty="0">
              <a:solidFill>
                <a:schemeClr val="bg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257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B4CBF507-4870-8176-7D17-643A99D94E36}"/>
              </a:ext>
            </a:extLst>
          </p:cNvPr>
          <p:cNvGrpSpPr/>
          <p:nvPr/>
        </p:nvGrpSpPr>
        <p:grpSpPr>
          <a:xfrm>
            <a:off x="2162342" y="2163790"/>
            <a:ext cx="7235658" cy="612667"/>
            <a:chOff x="2162342" y="1679574"/>
            <a:chExt cx="7235658" cy="61266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CD31B0-EB00-E871-F006-9A2A929BFD99}"/>
                </a:ext>
              </a:extLst>
            </p:cNvPr>
            <p:cNvSpPr txBox="1"/>
            <p:nvPr/>
          </p:nvSpPr>
          <p:spPr>
            <a:xfrm>
              <a:off x="4038360" y="1691701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marL="0" marR="0" lvl="0" indent="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팀별 실습 리마인드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BB7A790-1571-1938-F5B1-B459A4C74E62}"/>
                </a:ext>
              </a:extLst>
            </p:cNvPr>
            <p:cNvSpPr txBox="1"/>
            <p:nvPr/>
          </p:nvSpPr>
          <p:spPr>
            <a:xfrm>
              <a:off x="2162342" y="1679574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01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443CA95-D4E9-B2D2-3CEE-5898717C1CA0}"/>
              </a:ext>
            </a:extLst>
          </p:cNvPr>
          <p:cNvGrpSpPr/>
          <p:nvPr/>
        </p:nvGrpSpPr>
        <p:grpSpPr>
          <a:xfrm>
            <a:off x="2162342" y="3429000"/>
            <a:ext cx="7235658" cy="612667"/>
            <a:chOff x="2162342" y="2399413"/>
            <a:chExt cx="7235658" cy="61266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38626D-1197-D0EE-A852-F4680CD6C801}"/>
                </a:ext>
              </a:extLst>
            </p:cNvPr>
            <p:cNvSpPr txBox="1"/>
            <p:nvPr/>
          </p:nvSpPr>
          <p:spPr>
            <a:xfrm>
              <a:off x="2162342" y="2399413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02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649F3C5-F494-DACD-CFD6-195C1E7027A5}"/>
                </a:ext>
              </a:extLst>
            </p:cNvPr>
            <p:cNvSpPr txBox="1"/>
            <p:nvPr/>
          </p:nvSpPr>
          <p:spPr>
            <a:xfrm>
              <a:off x="4038360" y="2411540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latinLnBrk="0">
                <a:defRPr/>
              </a:pPr>
              <a:r>
                <a:rPr lang="ko-KR" altLang="en-US" sz="2400" b="1" kern="0" dirty="0" err="1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lang="ko-KR" altLang="en-US" sz="2400" b="1" kern="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키오스크 구현하기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50F98D1-8249-E815-EC61-34C5F2EDA8D4}"/>
              </a:ext>
            </a:extLst>
          </p:cNvPr>
          <p:cNvGrpSpPr/>
          <p:nvPr/>
        </p:nvGrpSpPr>
        <p:grpSpPr>
          <a:xfrm>
            <a:off x="2162342" y="4694209"/>
            <a:ext cx="7235658" cy="612667"/>
            <a:chOff x="2162342" y="3119252"/>
            <a:chExt cx="7235658" cy="61266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9B9866-51D1-1E9D-B8B5-28EABDD28A42}"/>
                </a:ext>
              </a:extLst>
            </p:cNvPr>
            <p:cNvSpPr txBox="1"/>
            <p:nvPr/>
          </p:nvSpPr>
          <p:spPr>
            <a:xfrm>
              <a:off x="2162342" y="3119252"/>
              <a:ext cx="1297550" cy="612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no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331608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03</a:t>
              </a:r>
              <a:endParaRPr kumimoji="0" lang="ko-Kore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1608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30FE72-6939-93C7-3FDB-03166DEDBA02}"/>
                </a:ext>
              </a:extLst>
            </p:cNvPr>
            <p:cNvSpPr txBox="1"/>
            <p:nvPr/>
          </p:nvSpPr>
          <p:spPr>
            <a:xfrm>
              <a:off x="4038360" y="3131379"/>
              <a:ext cx="5359640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t">
              <a:noAutofit/>
            </a:bodyPr>
            <a:lstStyle/>
            <a:p>
              <a:pPr latinLnBrk="0">
                <a:defRPr/>
              </a:pPr>
              <a:r>
                <a:rPr kumimoji="0" lang="ko-KR" altLang="en-US" sz="2400" b="1" i="0" u="none" strike="noStrike" kern="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kumimoji="0" lang="ko-KR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나눔스퀘어_ac" panose="020B0600000101010101" pitchFamily="50" charset="-127"/>
                  <a:ea typeface="나눔스퀘어_ac" panose="020B0600000101010101" pitchFamily="50" charset="-127"/>
                  <a:cs typeface="Calibri" panose="020F0502020204030204" pitchFamily="34" charset="0"/>
                </a:rPr>
                <a:t> 키오스크 발표하기</a:t>
              </a:r>
              <a:endParaRPr kumimoji="0" lang="ko-Kore-KR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4272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EC42A-BB95-300E-CDB7-E806D28B1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A56D2BC2-CD2D-DB79-C0CA-7CD3408AF52B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A146F3-5D26-D1CF-0AAE-774940188A5C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팀별 실습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55EA0A5-9790-8AC6-0703-EF79714B1F1C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7FF4B6A0-409D-7982-80C9-B4C0022E2B32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503FB79B-22AB-12A0-B6A8-59C8F30CAB4F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" name="Google Shape;215;p33">
            <a:extLst>
              <a:ext uri="{FF2B5EF4-FFF2-40B4-BE49-F238E27FC236}">
                <a16:creationId xmlns:a16="http://schemas.microsoft.com/office/drawing/2014/main" id="{41D18BFB-D15A-EA5C-BFB6-448ECBD2E3F6}"/>
              </a:ext>
            </a:extLst>
          </p:cNvPr>
          <p:cNvSpPr/>
          <p:nvPr/>
        </p:nvSpPr>
        <p:spPr>
          <a:xfrm>
            <a:off x="1797631" y="1748445"/>
            <a:ext cx="9219620" cy="2104099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>
            <a:solidFill>
              <a:srgbClr val="E3E4FB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rIns="45719" anchor="ctr"/>
          <a:lstStyle/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여러분들이 구현해 볼 </a:t>
            </a:r>
            <a:r>
              <a:rPr lang="ko-KR" altLang="en-US" sz="16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배리어프리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키오스크의 </a:t>
            </a:r>
            <a:r>
              <a:rPr lang="ko-KR" altLang="en-US" sz="1600" b="1" kern="0" dirty="0" err="1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플로우차트를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그려 보세요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처음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배리어프리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선택 화면까지 주어집니다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이후의 차트를 완성하세요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음성인식 모드와 일반 모드는 동일하게 작동해야 합니다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카페여도 좋고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, </a:t>
            </a:r>
            <a:r>
              <a:rPr lang="ko-KR" altLang="en-US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식당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이어도 좋습니다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여러분의 가게와 상품을 만들어 보세요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.</a:t>
            </a:r>
          </a:p>
          <a:p>
            <a:pPr marL="342900" marR="0" lvl="0" indent="-342900" defTabSz="3556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  <a:tabLst/>
              <a:defRPr sz="3600">
                <a:solidFill>
                  <a:srgbClr val="000000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만든 후 강사 선생님들께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확인받아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 주세요</a:t>
            </a:r>
            <a:r>
              <a:rPr lang="en-US" altLang="ko-KR" sz="1600" b="1" kern="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  <a:sym typeface="SpoqaHanSans-Regular"/>
              </a:rPr>
              <a:t>!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  <a:sym typeface="SpoqaHanSans-Regular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E66DE26-12BF-1648-9786-90EF9142C06E}"/>
              </a:ext>
            </a:extLst>
          </p:cNvPr>
          <p:cNvGrpSpPr/>
          <p:nvPr/>
        </p:nvGrpSpPr>
        <p:grpSpPr>
          <a:xfrm>
            <a:off x="4333358" y="4171314"/>
            <a:ext cx="3525284" cy="1793637"/>
            <a:chOff x="4172877" y="3991314"/>
            <a:chExt cx="3525284" cy="1793637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71E4C0C-34C7-409F-C1FB-28BD20605209}"/>
                </a:ext>
              </a:extLst>
            </p:cNvPr>
            <p:cNvSpPr/>
            <p:nvPr/>
          </p:nvSpPr>
          <p:spPr>
            <a:xfrm>
              <a:off x="4662300" y="3991314"/>
              <a:ext cx="2577599" cy="5040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주문 방식 선택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(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배리어프리</a:t>
              </a:r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/ </a:t>
              </a:r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일반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)</a:t>
              </a:r>
              <a:endParaRPr lang="ko-KR" altLang="en-US" sz="12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F332AD8C-35C8-3C82-2F6C-A86504E0F6A4}"/>
                </a:ext>
              </a:extLst>
            </p:cNvPr>
            <p:cNvCxnSpPr>
              <a:cxnSpLocks/>
            </p:cNvCxnSpPr>
            <p:nvPr/>
          </p:nvCxnSpPr>
          <p:spPr>
            <a:xfrm>
              <a:off x="5951100" y="4495314"/>
              <a:ext cx="0" cy="229960"/>
            </a:xfrm>
            <a:prstGeom prst="straightConnector1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순서도: 판단 28">
              <a:extLst>
                <a:ext uri="{FF2B5EF4-FFF2-40B4-BE49-F238E27FC236}">
                  <a16:creationId xmlns:a16="http://schemas.microsoft.com/office/drawing/2014/main" id="{B9407351-7E88-4BA5-BDDA-B6ABC42EB76E}"/>
                </a:ext>
              </a:extLst>
            </p:cNvPr>
            <p:cNvSpPr/>
            <p:nvPr/>
          </p:nvSpPr>
          <p:spPr>
            <a:xfrm>
              <a:off x="5086970" y="4725274"/>
              <a:ext cx="1722000" cy="440790"/>
            </a:xfrm>
            <a:prstGeom prst="flowChartDecision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배리어프리</a:t>
              </a:r>
              <a:r>
                <a:rPr lang="en-US" altLang="ko-KR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?</a:t>
              </a:r>
              <a:endParaRPr lang="ko-KR" altLang="en-US" sz="12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FFB431E6-CCE0-AFF2-BB7C-D0718DFA8456}"/>
                </a:ext>
              </a:extLst>
            </p:cNvPr>
            <p:cNvGrpSpPr/>
            <p:nvPr/>
          </p:nvGrpSpPr>
          <p:grpSpPr>
            <a:xfrm>
              <a:off x="4900371" y="4945669"/>
              <a:ext cx="165469" cy="467594"/>
              <a:chOff x="4830394" y="4080153"/>
              <a:chExt cx="165469" cy="467594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0DEF318D-F10E-FA2F-3E55-4B7D6ED04F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42300" y="4080153"/>
                <a:ext cx="0" cy="467594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562CC6A5-7E35-2D59-1883-70E8975858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394" y="4082534"/>
                <a:ext cx="165469" cy="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B312FB7A-3245-D6B2-37BC-6292D91AFAC5}"/>
                </a:ext>
              </a:extLst>
            </p:cNvPr>
            <p:cNvGrpSpPr/>
            <p:nvPr/>
          </p:nvGrpSpPr>
          <p:grpSpPr>
            <a:xfrm flipH="1">
              <a:off x="6830100" y="4945669"/>
              <a:ext cx="165469" cy="467594"/>
              <a:chOff x="4830394" y="4080153"/>
              <a:chExt cx="165469" cy="467594"/>
            </a:xfrm>
          </p:grpSpPr>
          <p:cxnSp>
            <p:nvCxnSpPr>
              <p:cNvPr id="39" name="직선 화살표 연결선 38">
                <a:extLst>
                  <a:ext uri="{FF2B5EF4-FFF2-40B4-BE49-F238E27FC236}">
                    <a16:creationId xmlns:a16="http://schemas.microsoft.com/office/drawing/2014/main" id="{F42342F1-111A-0360-CE4A-E50E8E2E35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42300" y="4080153"/>
                <a:ext cx="0" cy="467594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E5B1B3F7-F738-CFBB-3284-475C843860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394" y="4082534"/>
                <a:ext cx="165469" cy="0"/>
              </a:xfrm>
              <a:prstGeom prst="straightConnector1">
                <a:avLst/>
              </a:prstGeom>
              <a:ln w="25400">
                <a:solidFill>
                  <a:schemeClr val="tx1">
                    <a:lumMod val="85000"/>
                    <a:lumOff val="15000"/>
                  </a:schemeClr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E2829CB-9252-9B2B-5F98-34C5F8472E30}"/>
                </a:ext>
              </a:extLst>
            </p:cNvPr>
            <p:cNvSpPr txBox="1"/>
            <p:nvPr/>
          </p:nvSpPr>
          <p:spPr>
            <a:xfrm>
              <a:off x="4461938" y="4634083"/>
              <a:ext cx="80076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200" b="1" kern="0" dirty="0">
                  <a:solidFill>
                    <a:prstClr val="black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Pretendard Medium" panose="02000603000000020004" pitchFamily="50" charset="-127"/>
                </a:rPr>
                <a:t>yes</a:t>
              </a:r>
              <a:endPara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C7073D-8CFE-7C61-731E-31E8C5D22381}"/>
                </a:ext>
              </a:extLst>
            </p:cNvPr>
            <p:cNvSpPr txBox="1"/>
            <p:nvPr/>
          </p:nvSpPr>
          <p:spPr>
            <a:xfrm>
              <a:off x="6696600" y="4679049"/>
              <a:ext cx="80076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200" b="1" kern="0" dirty="0">
                  <a:solidFill>
                    <a:prstClr val="black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  <a:cs typeface="Pretendard Medium" panose="02000603000000020004" pitchFamily="50" charset="-127"/>
                </a:rPr>
                <a:t>no</a:t>
              </a:r>
              <a:endPara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C8631DEB-E076-C882-9304-DDAC0FD02CD2}"/>
                </a:ext>
              </a:extLst>
            </p:cNvPr>
            <p:cNvSpPr/>
            <p:nvPr/>
          </p:nvSpPr>
          <p:spPr>
            <a:xfrm>
              <a:off x="4172877" y="5406288"/>
              <a:ext cx="1454987" cy="378663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음성인식 모드 작동</a:t>
              </a:r>
              <a:endParaRPr lang="ko-KR" altLang="en-US" sz="12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8851FBD-5DAE-DFE9-6B75-E96368C738C9}"/>
                </a:ext>
              </a:extLst>
            </p:cNvPr>
            <p:cNvSpPr/>
            <p:nvPr/>
          </p:nvSpPr>
          <p:spPr>
            <a:xfrm>
              <a:off x="6243174" y="5406288"/>
              <a:ext cx="1454987" cy="378663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일반 모드 작동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4908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37814-C6FC-4A22-E053-8C2566733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538C5DA1-6775-8C08-F5AD-96B4E505619C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E44347-7BA4-F225-9D85-13E645B03F10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팀별로 만든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플로우차트를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확인하고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,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구현해 봅시다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BAF9A10-C860-6CCF-76F6-72DF7199BAF8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157B7980-EF42-C09C-14F5-871C5604393C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27E53242-EF19-205B-C2A3-4C9D44575AF1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8" name="그림 7" descr="텍스트, 도표, 스크린샷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7EC664-ACAC-8B7E-A9AB-D3B9F9B77B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930" y="1773838"/>
            <a:ext cx="2773448" cy="44550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70B79F8-562B-A99F-ADA8-7B9B555C6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916" y="1940482"/>
            <a:ext cx="4432498" cy="3605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94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8A1BFA-129F-E030-8225-C5CB2057A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6D62456A-CAF8-C19A-D9C7-706A053761EE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336B6E-3F7C-BF24-9BAA-C4E727725F65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참고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: 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음성 인식 모드와 일반 모드 분기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D1C8B358-2578-6FB0-CF6B-89FD3A6165C9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CCCBFE64-5798-C525-CCCC-16334FD89C16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AD4822C8-225B-D1C3-43FB-074D6995C069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0AB7F66A-EDAD-C8A0-54B3-9880D373A74D}"/>
              </a:ext>
            </a:extLst>
          </p:cNvPr>
          <p:cNvSpPr/>
          <p:nvPr/>
        </p:nvSpPr>
        <p:spPr>
          <a:xfrm>
            <a:off x="1786232" y="1860926"/>
            <a:ext cx="935375" cy="388881"/>
          </a:xfrm>
          <a:prstGeom prst="rect">
            <a:avLst/>
          </a:prstGeom>
          <a:solidFill>
            <a:srgbClr val="CB6B23">
              <a:lumMod val="20000"/>
              <a:lumOff val="80000"/>
            </a:srgbClr>
          </a:solidFill>
          <a:ln w="22225" cap="flat" cmpd="sng" algn="ctr">
            <a:solidFill>
              <a:srgbClr val="000000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rPr>
              <a:t>Code</a:t>
            </a:r>
            <a:endParaRPr kumimoji="0" lang="ko-KR" altLang="en-US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F8AD5E-BD3A-AB13-4673-CF8BE3E89600}"/>
              </a:ext>
            </a:extLst>
          </p:cNvPr>
          <p:cNvSpPr txBox="1"/>
          <p:nvPr/>
        </p:nvSpPr>
        <p:spPr>
          <a:xfrm>
            <a:off x="1786232" y="2241486"/>
            <a:ext cx="8998104" cy="1423094"/>
          </a:xfrm>
          <a:prstGeom prst="rect">
            <a:avLst/>
          </a:prstGeom>
          <a:solidFill>
            <a:srgbClr val="272822"/>
          </a:solidFill>
          <a:ln w="22225">
            <a:solidFill>
              <a:srgbClr val="000000">
                <a:lumMod val="50000"/>
                <a:lumOff val="50000"/>
              </a:srgbClr>
            </a:solidFill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>
              <a:defRPr sz="28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defRPr>
            </a:lvl1pPr>
          </a:lstStyle>
          <a:p>
            <a:pPr>
              <a:lnSpc>
                <a:spcPts val="1725"/>
              </a:lnSpc>
            </a:pPr>
            <a:r>
              <a:rPr lang="en-US" altLang="ko-KR" sz="1600" b="0" i="1" dirty="0">
                <a:solidFill>
                  <a:srgbClr val="83D6C5"/>
                </a:solidFill>
                <a:effectLst/>
                <a:latin typeface="Droid Sans Mono" panose="020B0609030804020204" pitchFamily="49" charset="0"/>
              </a:rPr>
              <a:t>import</a:t>
            </a:r>
            <a:r>
              <a:rPr lang="en-US" altLang="ko-KR" sz="1600" b="0" dirty="0">
                <a:solidFill>
                  <a:srgbClr val="D8DEE9"/>
                </a:solidFill>
                <a:effectLst/>
                <a:latin typeface="Droid Sans Mono" panose="020B0609030804020204" pitchFamily="49" charset="0"/>
              </a:rPr>
              <a:t> </a:t>
            </a:r>
            <a:r>
              <a:rPr lang="en-US" altLang="ko-KR" sz="1600" b="0" dirty="0" err="1">
                <a:solidFill>
                  <a:srgbClr val="D1D1D1"/>
                </a:solidFill>
                <a:effectLst/>
                <a:latin typeface="Droid Sans Mono" panose="020B0609030804020204" pitchFamily="49" charset="0"/>
              </a:rPr>
              <a:t>os</a:t>
            </a:r>
            <a:endParaRPr lang="en-US" altLang="ko-KR" sz="1600" b="0" dirty="0">
              <a:solidFill>
                <a:srgbClr val="D8DEE9"/>
              </a:solidFill>
              <a:effectLst/>
              <a:latin typeface="Droid Sans Mono" panose="020B0609030804020204" pitchFamily="49" charset="0"/>
            </a:endParaRPr>
          </a:p>
          <a:p>
            <a:pPr>
              <a:lnSpc>
                <a:spcPts val="1725"/>
              </a:lnSpc>
              <a:buNone/>
            </a:pPr>
            <a:endParaRPr lang="en-US" altLang="ko-KR" sz="1600" b="0" i="1" dirty="0">
              <a:solidFill>
                <a:srgbClr val="83D6C5"/>
              </a:solidFill>
              <a:effectLst/>
            </a:endParaRPr>
          </a:p>
          <a:p>
            <a:pPr>
              <a:lnSpc>
                <a:spcPts val="1725"/>
              </a:lnSpc>
              <a:buNone/>
            </a:pPr>
            <a:r>
              <a:rPr lang="en-US" altLang="ko-KR" sz="1600" b="0" i="1" dirty="0">
                <a:solidFill>
                  <a:srgbClr val="83D6C5"/>
                </a:solidFill>
                <a:effectLst/>
              </a:rPr>
              <a:t>if</a:t>
            </a:r>
            <a:r>
              <a:rPr lang="en-US" altLang="ko-KR" sz="1600" b="0" dirty="0">
                <a:solidFill>
                  <a:srgbClr val="D8DEE9"/>
                </a:solidFill>
                <a:effectLst/>
              </a:rPr>
              <a:t> </a:t>
            </a:r>
            <a:r>
              <a:rPr lang="en-US" altLang="ko-KR" sz="1600" b="0" dirty="0" err="1">
                <a:solidFill>
                  <a:srgbClr val="D1D1D1"/>
                </a:solidFill>
                <a:effectLst/>
              </a:rPr>
              <a:t>st</a:t>
            </a:r>
            <a:r>
              <a:rPr lang="en-US" altLang="ko-KR" sz="1600" b="0" dirty="0" err="1">
                <a:solidFill>
                  <a:srgbClr val="D6D6DD"/>
                </a:solidFill>
                <a:effectLst/>
              </a:rPr>
              <a:t>.</a:t>
            </a:r>
            <a:r>
              <a:rPr lang="en-US" altLang="ko-KR" sz="1600" b="0" dirty="0" err="1">
                <a:solidFill>
                  <a:srgbClr val="AA9BF5"/>
                </a:solidFill>
                <a:effectLst/>
              </a:rPr>
              <a:t>button</a:t>
            </a:r>
            <a:r>
              <a:rPr lang="en-US" altLang="ko-KR" sz="1600" b="0" dirty="0">
                <a:solidFill>
                  <a:srgbClr val="D6D6DD"/>
                </a:solidFill>
                <a:effectLst/>
              </a:rPr>
              <a:t>(</a:t>
            </a:r>
            <a:r>
              <a:rPr lang="en-US" altLang="ko-KR" sz="1600" b="0" dirty="0">
                <a:solidFill>
                  <a:srgbClr val="E394DC"/>
                </a:solidFill>
                <a:effectLst/>
              </a:rPr>
              <a:t>"</a:t>
            </a:r>
            <a:r>
              <a:rPr lang="ko-KR" altLang="en-US" sz="1600" b="0" dirty="0" err="1">
                <a:solidFill>
                  <a:srgbClr val="E394DC"/>
                </a:solidFill>
                <a:effectLst/>
              </a:rPr>
              <a:t>배리어프리</a:t>
            </a:r>
            <a:r>
              <a:rPr lang="ko-KR" altLang="en-US" sz="1600" b="0" dirty="0">
                <a:solidFill>
                  <a:srgbClr val="E394DC"/>
                </a:solidFill>
                <a:effectLst/>
              </a:rPr>
              <a:t> 주문</a:t>
            </a:r>
            <a:r>
              <a:rPr lang="en-US" altLang="ko-KR" sz="1600" b="0" dirty="0">
                <a:solidFill>
                  <a:srgbClr val="E394DC"/>
                </a:solidFill>
                <a:effectLst/>
              </a:rPr>
              <a:t>"</a:t>
            </a:r>
            <a:r>
              <a:rPr lang="en-US" altLang="ko-KR" sz="1600" b="0" dirty="0">
                <a:solidFill>
                  <a:srgbClr val="D6D6DD"/>
                </a:solidFill>
                <a:effectLst/>
              </a:rPr>
              <a:t>,</a:t>
            </a:r>
            <a:r>
              <a:rPr lang="ko-KR" altLang="en-US" sz="1600" b="0" dirty="0">
                <a:solidFill>
                  <a:srgbClr val="D8DEE9"/>
                </a:solidFill>
                <a:effectLst/>
              </a:rPr>
              <a:t> </a:t>
            </a:r>
            <a:r>
              <a:rPr lang="en-US" altLang="ko-KR" sz="1600" b="0" i="1" dirty="0" err="1">
                <a:solidFill>
                  <a:srgbClr val="D6D6DD"/>
                </a:solidFill>
                <a:effectLst/>
              </a:rPr>
              <a:t>use_container_width</a:t>
            </a:r>
            <a:r>
              <a:rPr lang="en-US" altLang="ko-KR" sz="1600" b="0" dirty="0">
                <a:solidFill>
                  <a:srgbClr val="D6D6DD"/>
                </a:solidFill>
                <a:effectLst/>
              </a:rPr>
              <a:t>=</a:t>
            </a:r>
            <a:r>
              <a:rPr lang="en-US" altLang="ko-KR" sz="1600" b="0" dirty="0">
                <a:solidFill>
                  <a:srgbClr val="82D2CE"/>
                </a:solidFill>
                <a:effectLst/>
              </a:rPr>
              <a:t>True</a:t>
            </a:r>
            <a:r>
              <a:rPr lang="en-US" altLang="ko-KR" sz="1600" b="0" dirty="0">
                <a:solidFill>
                  <a:srgbClr val="D6D6DD"/>
                </a:solidFill>
                <a:effectLst/>
              </a:rPr>
              <a:t>)</a:t>
            </a:r>
            <a:r>
              <a:rPr lang="en-US" altLang="ko-KR" sz="1600" b="0" dirty="0">
                <a:solidFill>
                  <a:srgbClr val="D8DEE9"/>
                </a:solidFill>
                <a:effectLst/>
              </a:rPr>
              <a:t>:</a:t>
            </a:r>
          </a:p>
          <a:p>
            <a:pPr>
              <a:lnSpc>
                <a:spcPts val="1725"/>
              </a:lnSpc>
            </a:pPr>
            <a:r>
              <a:rPr lang="en-US" altLang="ko-KR" sz="1600" b="0" dirty="0">
                <a:solidFill>
                  <a:srgbClr val="D8DEE9"/>
                </a:solidFill>
                <a:effectLst/>
              </a:rPr>
              <a:t>    </a:t>
            </a:r>
            <a:r>
              <a:rPr lang="en-US" altLang="ko-KR" sz="1600" dirty="0" err="1">
                <a:solidFill>
                  <a:srgbClr val="D1D1D1"/>
                </a:solidFill>
              </a:rPr>
              <a:t>os</a:t>
            </a:r>
            <a:r>
              <a:rPr lang="en-US" altLang="ko-KR" sz="1600" dirty="0" err="1">
                <a:solidFill>
                  <a:srgbClr val="D6D6DD"/>
                </a:solidFill>
              </a:rPr>
              <a:t>.</a:t>
            </a:r>
            <a:r>
              <a:rPr lang="en-US" altLang="ko-KR" sz="1600" dirty="0" err="1">
                <a:solidFill>
                  <a:srgbClr val="EBC88D"/>
                </a:solidFill>
              </a:rPr>
              <a:t>system</a:t>
            </a:r>
            <a:r>
              <a:rPr lang="en-US" altLang="ko-KR" sz="1600" dirty="0">
                <a:solidFill>
                  <a:srgbClr val="D6D6DD"/>
                </a:solidFill>
              </a:rPr>
              <a:t>(</a:t>
            </a:r>
            <a:r>
              <a:rPr lang="en-US" altLang="ko-KR" sz="1600" dirty="0">
                <a:solidFill>
                  <a:srgbClr val="E394DC"/>
                </a:solidFill>
              </a:rPr>
              <a:t>"python </a:t>
            </a:r>
            <a:r>
              <a:rPr lang="en-US" altLang="ko-KR" sz="1600" dirty="0" err="1">
                <a:solidFill>
                  <a:srgbClr val="E394DC"/>
                </a:solidFill>
              </a:rPr>
              <a:t>whisper.py</a:t>
            </a:r>
            <a:r>
              <a:rPr lang="en-US" altLang="ko-KR" sz="1600" dirty="0">
                <a:solidFill>
                  <a:srgbClr val="E394DC"/>
                </a:solidFill>
              </a:rPr>
              <a:t>"</a:t>
            </a:r>
            <a:r>
              <a:rPr lang="en-US" altLang="ko-KR" sz="1600" dirty="0">
                <a:solidFill>
                  <a:srgbClr val="D6D6DD"/>
                </a:solidFill>
              </a:rPr>
              <a:t>)</a:t>
            </a:r>
            <a:endParaRPr lang="en-US" altLang="ko-KR" sz="1600" dirty="0">
              <a:solidFill>
                <a:srgbClr val="D8DE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245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9FC69-5AA9-49C1-6CF7-EFC755451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CC1557A3-4C15-A781-B1CD-6C560406FB8C}"/>
              </a:ext>
            </a:extLst>
          </p:cNvPr>
          <p:cNvGrpSpPr/>
          <p:nvPr/>
        </p:nvGrpSpPr>
        <p:grpSpPr>
          <a:xfrm>
            <a:off x="620956" y="1073049"/>
            <a:ext cx="8091044" cy="489557"/>
            <a:chOff x="1189916" y="1144994"/>
            <a:chExt cx="8091044" cy="48955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B4AB6FB-FF02-C84F-A572-418AE1773A0F}"/>
                </a:ext>
              </a:extLst>
            </p:cNvPr>
            <p:cNvSpPr txBox="1"/>
            <p:nvPr/>
          </p:nvSpPr>
          <p:spPr>
            <a:xfrm>
              <a:off x="1766129" y="1144994"/>
              <a:ext cx="7514831" cy="4895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9531" tIns="59531" rIns="59531" bIns="59531" numCol="1" spcCol="3810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여러분이 만든 </a:t>
              </a:r>
              <a:r>
                <a:rPr lang="ko-KR" altLang="en-US" sz="2400" kern="0" dirty="0" err="1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배리어프리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키오스크를 발표해 봅시다</a:t>
              </a:r>
              <a:r>
                <a:rPr lang="en-US" altLang="ko-KR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!</a:t>
              </a:r>
              <a:r>
                <a:rPr lang="ko-KR" altLang="en-US" sz="2400" kern="0" dirty="0">
                  <a:solidFill>
                    <a:srgbClr val="000000">
                      <a:lumMod val="85000"/>
                      <a:lumOff val="15000"/>
                    </a:srgb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rPr>
                <a:t> </a:t>
              </a:r>
              <a:endParaRPr kumimoji="0" lang="en-US" altLang="ko-KR" sz="240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Calibri" panose="020F050202020403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D5CB051-BF10-F8DB-F137-05205F9669C0}"/>
                </a:ext>
              </a:extLst>
            </p:cNvPr>
            <p:cNvGrpSpPr/>
            <p:nvPr/>
          </p:nvGrpSpPr>
          <p:grpSpPr>
            <a:xfrm>
              <a:off x="1189916" y="1147755"/>
              <a:ext cx="414168" cy="414167"/>
              <a:chOff x="686524" y="1612900"/>
              <a:chExt cx="836751" cy="836751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D15FED69-2808-71FA-25B0-011C7860B954}"/>
                  </a:ext>
                </a:extLst>
              </p:cNvPr>
              <p:cNvSpPr/>
              <p:nvPr/>
            </p:nvSpPr>
            <p:spPr>
              <a:xfrm>
                <a:off x="686524" y="1612900"/>
                <a:ext cx="836751" cy="836751"/>
              </a:xfrm>
              <a:prstGeom prst="roundRect">
                <a:avLst>
                  <a:gd name="adj" fmla="val 24920"/>
                </a:avLst>
              </a:prstGeom>
              <a:solidFill>
                <a:srgbClr val="993300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D976944F-0D1D-EDF3-7BA2-7975292D575B}"/>
                  </a:ext>
                </a:extLst>
              </p:cNvPr>
              <p:cNvSpPr/>
              <p:nvPr/>
            </p:nvSpPr>
            <p:spPr>
              <a:xfrm rot="2700000">
                <a:off x="914398" y="1840775"/>
                <a:ext cx="381002" cy="381000"/>
              </a:xfrm>
              <a:prstGeom prst="roundRect">
                <a:avLst>
                  <a:gd name="adj" fmla="val 15341"/>
                </a:avLst>
              </a:prstGeom>
              <a:solidFill>
                <a:srgbClr val="FFFFFF"/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1026" name="Picture 2" descr="26년부터 식당 내 키오스크 배리어프리로 100% 교체해야... 의무화 적용 이후에는 어떻게? - 녹색경제신문">
            <a:extLst>
              <a:ext uri="{FF2B5EF4-FFF2-40B4-BE49-F238E27FC236}">
                <a16:creationId xmlns:a16="http://schemas.microsoft.com/office/drawing/2014/main" id="{8870607F-F6D4-E7EC-2A7F-C26659FA9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823347"/>
            <a:ext cx="5715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144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F73F12-E56B-E4A7-0126-44E4EF3824FC}"/>
              </a:ext>
            </a:extLst>
          </p:cNvPr>
          <p:cNvSpPr txBox="1"/>
          <p:nvPr/>
        </p:nvSpPr>
        <p:spPr>
          <a:xfrm>
            <a:off x="3428936" y="2497976"/>
            <a:ext cx="561172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수업 끝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수고하셨습니다 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^-^</a:t>
            </a:r>
          </a:p>
        </p:txBody>
      </p:sp>
    </p:spTree>
    <p:extLst>
      <p:ext uri="{BB962C8B-B14F-4D97-AF65-F5344CB8AC3E}">
        <p14:creationId xmlns:p14="http://schemas.microsoft.com/office/powerpoint/2010/main" val="2303997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5210</TotalTime>
  <Words>147</Words>
  <Application>Microsoft Office PowerPoint</Application>
  <PresentationFormat>와이드스크린</PresentationFormat>
  <Paragraphs>36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Arial</vt:lpstr>
      <vt:lpstr>맑은 고딕</vt:lpstr>
      <vt:lpstr>나눔스퀘어_ac</vt:lpstr>
      <vt:lpstr>Constantia</vt:lpstr>
      <vt:lpstr>Droid Sans Mono</vt:lpstr>
      <vt:lpstr>배달의민족 도현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김희수</dc:creator>
  <cp:lastModifiedBy>도현 김</cp:lastModifiedBy>
  <cp:revision>217</cp:revision>
  <dcterms:created xsi:type="dcterms:W3CDTF">2023-07-18T04:23:36Z</dcterms:created>
  <dcterms:modified xsi:type="dcterms:W3CDTF">2025-06-08T13:48:53Z</dcterms:modified>
</cp:coreProperties>
</file>

<file path=docProps/thumbnail.jpeg>
</file>